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</p:sldIdLst>
  <p:sldSz cx="9144000" cy="5143500" type="screen16x9"/>
  <p:notesSz cx="6858000" cy="9144000"/>
  <p:embeddedFontLst>
    <p:embeddedFont>
      <p:font typeface="Roboto" panose="02000000000000000000" pitchFamily="2" charset="0"/>
      <p:regular r:id="rId69"/>
      <p:bold r:id="rId70"/>
      <p:italic r:id="rId71"/>
      <p:boldItalic r:id="rId72"/>
    </p:embeddedFont>
    <p:embeddedFont>
      <p:font typeface="Roboto Mono" pitchFamily="2" charset="0"/>
      <p:regular r:id="rId73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7"/>
  </p:normalViewPr>
  <p:slideViewPr>
    <p:cSldViewPr snapToGrid="0" snapToObjects="1">
      <p:cViewPr varScale="1">
        <p:scale>
          <a:sx n="146" d="100"/>
          <a:sy n="146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6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6f919934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6f919934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583c766c0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583c766c0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83c766c0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583c766c0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583c766c0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583c766c0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583c766c0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583c766c0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583c766c0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583c766c0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583c766c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583c766c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583c766c0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583c766c0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583c766c0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583c766c0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583c766c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583c766c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03ea19b92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03ea19b92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03ea19b92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03ea19b92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03ea19b92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03ea19b92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583c766c0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583c766c0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583c766c0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583c766c0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583c766c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583c766c0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583c766c0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583c766c0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583c766c0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583c766c0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583c766c0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583c766c0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583c766c0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583c766c0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03ea19b92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03ea19b92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583c766c0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583c766c0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583c766c0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583c766c0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583c766c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583c766c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583c766c0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583c766c0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583c766c0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583c766c0_0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583c766c0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583c766c0_0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583c766c0_0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583c766c0_0_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583c766c0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583c766c0_0_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583c766c0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583c766c0_0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583c766c0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583c766c0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583c766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583c766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583c766c0_0_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583c766c0_0_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583c766c0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583c766c0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583c766c0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583c766c0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583c766c0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583c766c0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583c766c0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583c766c0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583c766c0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583c766c0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583c766c0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583c766c0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583c766c0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583c766c0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583c766c0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583c766c0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583c766c0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583c766c0_0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03ea19b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03ea19b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583c766c0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583c766c0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583c766c0_0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583c766c0_0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583c766c0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583c766c0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583c766c0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583c766c0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583c766c0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583c766c0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583c766c0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583c766c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583c766c0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583c766c0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583c766c0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583c766c0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583c766c0_0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583c766c0_0_6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583c766c0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583c766c0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03ea19b9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03ea19b9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583c766c0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583c766c0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583c766c0_0_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583c766c0_0_6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583c766c0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583c766c0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583c766c0_0_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583c766c0_0_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583c766c0_0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583c766c0_0_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583c766c0_0_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583c766c0_0_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583c766c0_0_6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583c766c0_0_6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0.0.0.0:8000/uniques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0.0.0.0:8000/unique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index-of.es/Varios/Sam%20Newman-Building%20Microservices-O'Reilly%20Media%20(2015)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agilemanifesto.org/principles.html" TargetMode="External"/><Relationship Id="rId4" Type="http://schemas.openxmlformats.org/officeDocument/2006/relationships/hyperlink" Target="https://agilemanifesto.org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mailto:ak4063@columbia.edu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876475" y="185552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Lecture 4: APIs and Microservices</a:t>
            </a:r>
            <a:endParaRPr sz="3600"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February 18, 2019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Data Structures:</a:t>
            </a:r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body" idx="1"/>
          </p:nvPr>
        </p:nvSpPr>
        <p:spPr>
          <a:xfrm>
            <a:off x="4694100" y="2167000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tornado.web.RequestHandler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Define methods to handle http verbs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Process the request, and provide a response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body" idx="2"/>
          </p:nvPr>
        </p:nvSpPr>
        <p:spPr>
          <a:xfrm>
            <a:off x="471900" y="2167000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tornado.web.Application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Define routes to different endpoints, and enumerate the handlers for each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Parse parameters to pass on to request handlers</a:t>
            </a:r>
            <a:endParaRPr/>
          </a:p>
        </p:txBody>
      </p:sp>
      <p:sp>
        <p:nvSpPr>
          <p:cNvPr id="131" name="Google Shape;131;p22"/>
          <p:cNvSpPr txBox="1"/>
          <p:nvPr/>
        </p:nvSpPr>
        <p:spPr>
          <a:xfrm>
            <a:off x="2861250" y="1745500"/>
            <a:ext cx="34215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minimally...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Execution</a:t>
            </a:r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listener runs on a loop, called the IOLoop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tornado.ioloop.IOLoop contains a set of tools for dealing with the IOLoop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one gets involved … we’ll come back to it throughout the course</a:t>
            </a:r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5450" y="1919075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World</a:t>
            </a:r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23745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Create the app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Start the http server</a:t>
            </a:r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677" y="457025"/>
            <a:ext cx="6154125" cy="422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it!</a:t>
            </a:r>
            <a:endParaRPr/>
          </a:p>
        </p:txBody>
      </p:sp>
      <p:sp>
        <p:nvSpPr>
          <p:cNvPr id="153" name="Google Shape;153;p2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54" name="Google Shape;154;p2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524" y="1733975"/>
            <a:ext cx="6570849" cy="329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Slightly more interesting...</a:t>
            </a:r>
            <a:endParaRPr sz="2400"/>
          </a:p>
        </p:txBody>
      </p:sp>
      <p:sp>
        <p:nvSpPr>
          <p:cNvPr id="161" name="Google Shape;161;p2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19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Last time, a client queried a database and returned data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if instead, we called another API?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can have the API do something like this: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625" y="4034150"/>
            <a:ext cx="7664500" cy="101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1800" y="600000"/>
            <a:ext cx="4241381" cy="3434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not very interesting...</a:t>
            </a:r>
            <a:endParaRPr/>
          </a:p>
        </p:txBody>
      </p:sp>
      <p:sp>
        <p:nvSpPr>
          <p:cNvPr id="170" name="Google Shape;170;p2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should accept other user input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should create the content to return dynamically!</a:t>
            </a:r>
            <a:endParaRPr/>
          </a:p>
        </p:txBody>
      </p:sp>
      <p:sp>
        <p:nvSpPr>
          <p:cNvPr id="171" name="Google Shape;171;p27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routing uses RegEx capture...</a:t>
            </a:r>
            <a:endParaRPr/>
          </a:p>
        </p:txBody>
      </p:sp>
      <p:sp>
        <p:nvSpPr>
          <p:cNvPr id="177" name="Google Shape;177;p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Items in parentheses are captured and passed to the RequestHandler as args: another way to collect data!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404 if your request doesn’t match the RegEx!</a:t>
            </a:r>
            <a:endParaRPr/>
          </a:p>
        </p:txBody>
      </p:sp>
      <p:sp>
        <p:nvSpPr>
          <p:cNvPr id="178" name="Google Shape;178;p28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980" y="3512225"/>
            <a:ext cx="8286050" cy="10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CCB5C9-AA87-2A42-A0C2-9AAA9C2A1042}"/>
              </a:ext>
            </a:extLst>
          </p:cNvPr>
          <p:cNvSpPr txBox="1"/>
          <p:nvPr/>
        </p:nvSpPr>
        <p:spPr>
          <a:xfrm>
            <a:off x="1339731" y="4586099"/>
            <a:ext cx="467307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Regex: The </a:t>
            </a:r>
            <a:r>
              <a:rPr lang="en-US" sz="1100" dirty="0" err="1">
                <a:solidFill>
                  <a:srgbClr val="FF0000"/>
                </a:solidFill>
              </a:rPr>
              <a:t>parantheses</a:t>
            </a:r>
            <a:r>
              <a:rPr lang="en-US" sz="1100" dirty="0">
                <a:solidFill>
                  <a:srgbClr val="FF0000"/>
                </a:solidFill>
              </a:rPr>
              <a:t> capture the argument</a:t>
            </a:r>
          </a:p>
          <a:p>
            <a:r>
              <a:rPr lang="en-US" sz="1100" dirty="0">
                <a:solidFill>
                  <a:srgbClr val="FF0000"/>
                </a:solidFill>
              </a:rPr>
              <a:t>Regex - Greedy match until it encounters a character that doesn’t match</a:t>
            </a:r>
          </a:p>
          <a:p>
            <a:r>
              <a:rPr lang="en-US" sz="1100" dirty="0">
                <a:solidFill>
                  <a:srgbClr val="FF0000"/>
                </a:solidFill>
              </a:rPr>
              <a:t>+ stands for 1 or more and * stands for 0 or more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add the captured data to the args</a:t>
            </a:r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86" name="Google Shape;186;p2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7" name="Google Shape;1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875" y="1919075"/>
            <a:ext cx="6698380" cy="27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151050" y="758575"/>
            <a:ext cx="8543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 to abstract the data source...</a:t>
            </a:r>
            <a:endParaRPr/>
          </a:p>
        </p:txBody>
      </p:sp>
      <p:sp>
        <p:nvSpPr>
          <p:cNvPr id="193" name="Google Shape;193;p3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De-couples the application and the data source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Keeps the front-end independent of the API: just renders named charts!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Makes it easy to change the data source</a:t>
            </a:r>
            <a:endParaRPr/>
          </a:p>
        </p:txBody>
      </p:sp>
      <p:sp>
        <p:nvSpPr>
          <p:cNvPr id="194" name="Google Shape;194;p30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95" name="Google Shape;195;p30"/>
          <p:cNvSpPr/>
          <p:nvPr/>
        </p:nvSpPr>
        <p:spPr>
          <a:xfrm>
            <a:off x="7369050" y="3541775"/>
            <a:ext cx="868600" cy="970800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Database</a:t>
            </a:r>
            <a:endParaRPr sz="1200"/>
          </a:p>
        </p:txBody>
      </p:sp>
      <p:sp>
        <p:nvSpPr>
          <p:cNvPr id="196" name="Google Shape;196;p30"/>
          <p:cNvSpPr/>
          <p:nvPr/>
        </p:nvSpPr>
        <p:spPr>
          <a:xfrm>
            <a:off x="5017825" y="2187900"/>
            <a:ext cx="966000" cy="945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Dashboard</a:t>
            </a:r>
            <a:endParaRPr sz="1200"/>
          </a:p>
        </p:txBody>
      </p:sp>
      <p:sp>
        <p:nvSpPr>
          <p:cNvPr id="197" name="Google Shape;197;p30"/>
          <p:cNvSpPr/>
          <p:nvPr/>
        </p:nvSpPr>
        <p:spPr>
          <a:xfrm>
            <a:off x="7310525" y="2187900"/>
            <a:ext cx="966000" cy="945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Data API</a:t>
            </a:r>
            <a:endParaRPr sz="1200"/>
          </a:p>
        </p:txBody>
      </p:sp>
      <p:cxnSp>
        <p:nvCxnSpPr>
          <p:cNvPr id="198" name="Google Shape;198;p30"/>
          <p:cNvCxnSpPr>
            <a:endCxn id="197" idx="1"/>
          </p:cNvCxnSpPr>
          <p:nvPr/>
        </p:nvCxnSpPr>
        <p:spPr>
          <a:xfrm>
            <a:off x="5983925" y="2660400"/>
            <a:ext cx="1326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9" name="Google Shape;199;p30"/>
          <p:cNvCxnSpPr>
            <a:stCxn id="197" idx="2"/>
            <a:endCxn id="195" idx="1"/>
          </p:cNvCxnSpPr>
          <p:nvPr/>
        </p:nvCxnSpPr>
        <p:spPr>
          <a:xfrm>
            <a:off x="7793525" y="3132900"/>
            <a:ext cx="9900" cy="40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build this in 15 minutes from the minimal website!</a:t>
            </a:r>
            <a:endParaRPr/>
          </a:p>
        </p:txBody>
      </p:sp>
      <p:sp>
        <p:nvSpPr>
          <p:cNvPr id="205" name="Google Shape;205;p3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06" name="Google Shape;206;p31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</a:t>
            </a:r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Basic Workflow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Basics of REST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Intro to Microservices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Principles of Agile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2"/>
          <p:cNvSpPr txBox="1">
            <a:spLocks noGrp="1"/>
          </p:cNvSpPr>
          <p:nvPr>
            <p:ph type="body" idx="1"/>
          </p:nvPr>
        </p:nvSpPr>
        <p:spPr>
          <a:xfrm>
            <a:off x="460950" y="2372275"/>
            <a:ext cx="8222100" cy="21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capture the chart name with an argument (see the regex capture)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argument passes through to the app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http://0.0.0.0:8000/uniques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http://0.0.0.0:8000</a:t>
            </a:r>
            <a:r>
              <a:rPr lang="en" u="sng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/pageviews</a:t>
            </a:r>
            <a:endParaRPr u="sng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u="sng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13" name="Google Shape;21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8688" y="168263"/>
            <a:ext cx="6200775" cy="20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3"/>
          <p:cNvSpPr txBox="1">
            <a:spLocks noGrp="1"/>
          </p:cNvSpPr>
          <p:nvPr>
            <p:ph type="body" idx="1"/>
          </p:nvPr>
        </p:nvSpPr>
        <p:spPr>
          <a:xfrm>
            <a:off x="404175" y="2446050"/>
            <a:ext cx="8222100" cy="21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capture the chart name with an argument (see the regex capture)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argument passes through to the app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http://0.0.0.0:8000/uniques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http://0.0.0.0:8000</a:t>
            </a:r>
            <a:r>
              <a:rPr lang="en" u="sng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/pageviews</a:t>
            </a:r>
            <a:endParaRPr u="sng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u="sng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20" name="Google Shape;22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2100" y="371775"/>
            <a:ext cx="5981700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27" name="Google Shape;227;p34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28" name="Google Shape;22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5" y="946175"/>
            <a:ext cx="10686798" cy="201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to worry about access...</a:t>
            </a:r>
            <a:endParaRPr/>
          </a:p>
        </p:txBody>
      </p:sp>
      <p:sp>
        <p:nvSpPr>
          <p:cNvPr id="234" name="Google Shape;234;p3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have to allow the requests from this domain</a:t>
            </a:r>
            <a:endParaRPr/>
          </a:p>
        </p:txBody>
      </p:sp>
      <p:sp>
        <p:nvSpPr>
          <p:cNvPr id="235" name="Google Shape;235;p3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36" name="Google Shape;2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026" y="2697375"/>
            <a:ext cx="6876826" cy="203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>
            <a:spLocks noGrp="1"/>
          </p:cNvSpPr>
          <p:nvPr>
            <p:ph type="title"/>
          </p:nvPr>
        </p:nvSpPr>
        <p:spPr>
          <a:xfrm>
            <a:off x="460950" y="643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Debugging can be tricky!</a:t>
            </a:r>
            <a:endParaRPr/>
          </a:p>
        </p:txBody>
      </p:sp>
      <p:sp>
        <p:nvSpPr>
          <p:cNvPr id="242" name="Google Shape;242;p3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43" name="Google Shape;243;p36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44" name="Google Shape;24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5" y="987443"/>
            <a:ext cx="9144002" cy="39819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Google Shape;245;p36"/>
          <p:cNvCxnSpPr/>
          <p:nvPr/>
        </p:nvCxnSpPr>
        <p:spPr>
          <a:xfrm flipH="1">
            <a:off x="6257950" y="723975"/>
            <a:ext cx="823200" cy="4365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6" name="Google Shape;246;p36"/>
          <p:cNvSpPr txBox="1"/>
          <p:nvPr/>
        </p:nvSpPr>
        <p:spPr>
          <a:xfrm>
            <a:off x="6595175" y="297525"/>
            <a:ext cx="16662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“Network” tab</a:t>
            </a:r>
            <a:endParaRPr/>
          </a:p>
        </p:txBody>
      </p:sp>
      <p:cxnSp>
        <p:nvCxnSpPr>
          <p:cNvPr id="247" name="Google Shape;247;p36"/>
          <p:cNvCxnSpPr/>
          <p:nvPr/>
        </p:nvCxnSpPr>
        <p:spPr>
          <a:xfrm rot="10800000" flipH="1">
            <a:off x="3758750" y="3530575"/>
            <a:ext cx="932400" cy="2877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8" name="Google Shape;248;p36"/>
          <p:cNvSpPr txBox="1"/>
          <p:nvPr/>
        </p:nvSpPr>
        <p:spPr>
          <a:xfrm>
            <a:off x="2747175" y="3610000"/>
            <a:ext cx="13290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Console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>
            <a:spLocks noGrp="1"/>
          </p:cNvSpPr>
          <p:nvPr>
            <p:ph type="title"/>
          </p:nvPr>
        </p:nvSpPr>
        <p:spPr>
          <a:xfrm>
            <a:off x="460950" y="95650"/>
            <a:ext cx="8222100" cy="127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some ways, these cases were simple...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How should we think of requests more generally?</a:t>
            </a:r>
            <a:endParaRPr sz="2400"/>
          </a:p>
        </p:txBody>
      </p:sp>
      <p:sp>
        <p:nvSpPr>
          <p:cNvPr id="254" name="Google Shape;254;p3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373900" cy="28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REST</a:t>
            </a:r>
            <a:r>
              <a:rPr lang="en"/>
              <a:t>: </a:t>
            </a:r>
            <a:r>
              <a:rPr lang="en" b="1"/>
              <a:t>RE</a:t>
            </a:r>
            <a:r>
              <a:rPr lang="en"/>
              <a:t>presentational </a:t>
            </a:r>
            <a:r>
              <a:rPr lang="en" b="1"/>
              <a:t>S</a:t>
            </a:r>
            <a:r>
              <a:rPr lang="en"/>
              <a:t>tate </a:t>
            </a:r>
            <a:r>
              <a:rPr lang="en" b="1"/>
              <a:t>T</a:t>
            </a:r>
            <a:r>
              <a:rPr lang="en"/>
              <a:t>ransfer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i="1"/>
              <a:t>Stateless API:</a:t>
            </a:r>
            <a:r>
              <a:rPr lang="en"/>
              <a:t> 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The </a:t>
            </a:r>
            <a:r>
              <a:rPr lang="en" b="1"/>
              <a:t>server</a:t>
            </a:r>
            <a:r>
              <a:rPr lang="en"/>
              <a:t> doesn’t know about the </a:t>
            </a:r>
            <a:r>
              <a:rPr lang="en" b="1"/>
              <a:t>client</a:t>
            </a:r>
            <a:r>
              <a:rPr lang="en"/>
              <a:t> state -- it just serves requests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The </a:t>
            </a:r>
            <a:r>
              <a:rPr lang="en" b="1"/>
              <a:t>client</a:t>
            </a:r>
            <a:r>
              <a:rPr lang="en"/>
              <a:t> makes requests, and transitions from one state to another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i="1"/>
              <a:t>Stateful Client</a:t>
            </a:r>
            <a:r>
              <a:rPr lang="en"/>
              <a:t>: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The client maintains the context of what’s going 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i="1"/>
              <a:t>Client State Transitions</a:t>
            </a:r>
            <a:r>
              <a:rPr lang="en"/>
              <a:t>: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With HTTP, implements HTTP verbs</a:t>
            </a:r>
            <a:endParaRPr/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GET, POST, PUT, DELETE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8"/>
          <p:cNvSpPr txBox="1">
            <a:spLocks noGrp="1"/>
          </p:cNvSpPr>
          <p:nvPr>
            <p:ph type="title"/>
          </p:nvPr>
        </p:nvSpPr>
        <p:spPr>
          <a:xfrm>
            <a:off x="460950" y="38170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generally… MusicCorp example</a:t>
            </a:r>
            <a:endParaRPr/>
          </a:p>
        </p:txBody>
      </p:sp>
      <p:sp>
        <p:nvSpPr>
          <p:cNvPr id="260" name="Google Shape;260;p3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Customer signs up on the website</a:t>
            </a:r>
            <a:endParaRPr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want to </a:t>
            </a:r>
            <a:endParaRPr/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Start a loyalty account</a:t>
            </a:r>
            <a:endParaRPr/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Send a welcome package</a:t>
            </a:r>
            <a:endParaRPr/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Send a welcome email</a:t>
            </a:r>
            <a:endParaRPr/>
          </a:p>
        </p:txBody>
      </p:sp>
      <p:sp>
        <p:nvSpPr>
          <p:cNvPr id="261" name="Google Shape;261;p38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62" name="Google Shape;26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2850" y="1919075"/>
            <a:ext cx="4811150" cy="25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8"/>
          <p:cNvSpPr txBox="1"/>
          <p:nvPr/>
        </p:nvSpPr>
        <p:spPr>
          <a:xfrm>
            <a:off x="485950" y="4770350"/>
            <a:ext cx="7696200" cy="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https://www.nginx.com/wp-content/uploads/2015/01/Building_Microservices_Nginx.pdf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E2EFAE-F429-2F43-8D7B-2D77772A0046}"/>
              </a:ext>
            </a:extLst>
          </p:cNvPr>
          <p:cNvSpPr txBox="1"/>
          <p:nvPr/>
        </p:nvSpPr>
        <p:spPr>
          <a:xfrm>
            <a:off x="2534473" y="3236265"/>
            <a:ext cx="19373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Customer Service is what the user interacts with on the browser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CD8E4A-E7DC-DC4D-8DE4-74AC7BA059ED}"/>
              </a:ext>
            </a:extLst>
          </p:cNvPr>
          <p:cNvSpPr txBox="1"/>
          <p:nvPr/>
        </p:nvSpPr>
        <p:spPr>
          <a:xfrm>
            <a:off x="2395454" y="3918148"/>
            <a:ext cx="19373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Each service will have an SLA and that has to be considered before the application uses the service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9"/>
          <p:cNvSpPr txBox="1">
            <a:spLocks noGrp="1"/>
          </p:cNvSpPr>
          <p:nvPr>
            <p:ph type="title"/>
          </p:nvPr>
        </p:nvSpPr>
        <p:spPr>
          <a:xfrm>
            <a:off x="460950" y="38170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generally… MusicCorp example</a:t>
            </a:r>
            <a:endParaRPr/>
          </a:p>
        </p:txBody>
      </p:sp>
      <p:sp>
        <p:nvSpPr>
          <p:cNvPr id="269" name="Google Shape;269;p3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lang="en"/>
              <a:t>We create a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Customer</a:t>
            </a:r>
            <a:r>
              <a:rPr lang="en"/>
              <a:t> resource</a:t>
            </a:r>
            <a:endParaRPr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tell the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loyalty</a:t>
            </a:r>
            <a:r>
              <a:rPr lang="en"/>
              <a:t> service to start the loyalty account</a:t>
            </a:r>
            <a:endParaRPr/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 It performs the action, and confirms</a:t>
            </a:r>
            <a:endParaRPr/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We update the customer state</a:t>
            </a:r>
            <a:endParaRPr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tell the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post</a:t>
            </a:r>
            <a:r>
              <a:rPr lang="en"/>
              <a:t> service to send the welcome package</a:t>
            </a:r>
            <a:endParaRPr/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State transition like above</a:t>
            </a:r>
            <a:endParaRPr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tell the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email</a:t>
            </a:r>
            <a:r>
              <a:rPr lang="en"/>
              <a:t> service to send the welcome email</a:t>
            </a:r>
            <a:endParaRPr/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same</a:t>
            </a:r>
            <a:endParaRPr/>
          </a:p>
        </p:txBody>
      </p:sp>
      <p:sp>
        <p:nvSpPr>
          <p:cNvPr id="270" name="Google Shape;270;p3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71" name="Google Shape;2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2850" y="1919075"/>
            <a:ext cx="4811150" cy="25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9"/>
          <p:cNvSpPr txBox="1"/>
          <p:nvPr/>
        </p:nvSpPr>
        <p:spPr>
          <a:xfrm>
            <a:off x="485950" y="4770350"/>
            <a:ext cx="7696200" cy="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https://www.nginx.com/wp-content/uploads/2015/01/Building_Microservices_Nginx.pdf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0"/>
          <p:cNvSpPr txBox="1">
            <a:spLocks noGrp="1"/>
          </p:cNvSpPr>
          <p:nvPr>
            <p:ph type="title"/>
          </p:nvPr>
        </p:nvSpPr>
        <p:spPr>
          <a:xfrm>
            <a:off x="460950" y="38170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generally… MusicCorp example</a:t>
            </a:r>
            <a:endParaRPr/>
          </a:p>
        </p:txBody>
      </p:sp>
      <p:sp>
        <p:nvSpPr>
          <p:cNvPr id="278" name="Google Shape;278;p4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lang="en"/>
              <a:t>Drawbacks:</a:t>
            </a:r>
            <a:endParaRPr/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Customer</a:t>
            </a:r>
            <a:r>
              <a:rPr lang="en"/>
              <a:t> service can get big</a:t>
            </a:r>
            <a:endParaRPr/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Things are tightly coupled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Adding new functions requires updating the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Customer</a:t>
            </a:r>
            <a:r>
              <a:rPr lang="en"/>
              <a:t> service</a:t>
            </a:r>
            <a:endParaRPr/>
          </a:p>
        </p:txBody>
      </p:sp>
      <p:sp>
        <p:nvSpPr>
          <p:cNvPr id="279" name="Google Shape;279;p40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80" name="Google Shape;28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2850" y="1919075"/>
            <a:ext cx="4811150" cy="25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0"/>
          <p:cNvSpPr txBox="1"/>
          <p:nvPr/>
        </p:nvSpPr>
        <p:spPr>
          <a:xfrm>
            <a:off x="485950" y="4770350"/>
            <a:ext cx="7696200" cy="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https://www.nginx.com/wp-content/uploads/2015/01/Building_Microservices_Nginx.pdf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MusicCorp implementation</a:t>
            </a:r>
            <a:endParaRPr/>
          </a:p>
        </p:txBody>
      </p:sp>
      <p:sp>
        <p:nvSpPr>
          <p:cNvPr id="287" name="Google Shape;287;p4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Loyalty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Email</a:t>
            </a:r>
            <a:endParaRPr/>
          </a:p>
        </p:txBody>
      </p:sp>
      <p:sp>
        <p:nvSpPr>
          <p:cNvPr id="288" name="Google Shape;288;p41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89" name="Google Shape;28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6025" y="1766013"/>
            <a:ext cx="358140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6025" y="2724413"/>
            <a:ext cx="5334000" cy="7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Reading</a:t>
            </a: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Building Microservices, section “Orchestration Versus Choreography”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http://index-of.es/Varios/Sam%20Newman-Building%20Microservices-O'Reilly%20Media%20(2015).pdf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The Agile Manifesto and the Twelve Principles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https://agilemanifesto.org/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 dirty="0">
                <a:solidFill>
                  <a:schemeClr val="hlink"/>
                </a:solidFill>
                <a:hlinkClick r:id="rId5"/>
              </a:rPr>
              <a:t>https://agilemanifesto.org/principles.html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Twelve-factor Apps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https://12factor.net/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FC3512-0795-A14B-8AF5-F28F58A42D7D}"/>
              </a:ext>
            </a:extLst>
          </p:cNvPr>
          <p:cNvSpPr txBox="1"/>
          <p:nvPr/>
        </p:nvSpPr>
        <p:spPr>
          <a:xfrm>
            <a:off x="6174377" y="2571750"/>
            <a:ext cx="24336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Good Read if Microservices </a:t>
            </a:r>
          </a:p>
          <a:p>
            <a:r>
              <a:rPr lang="en-US" dirty="0">
                <a:solidFill>
                  <a:srgbClr val="FF0000"/>
                </a:solidFill>
              </a:rPr>
              <a:t>are interesting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Loyalty</a:t>
            </a:r>
            <a:r>
              <a:rPr lang="en"/>
              <a:t> and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Email</a:t>
            </a:r>
            <a:r>
              <a:rPr lang="en"/>
              <a:t> are simple</a:t>
            </a:r>
            <a:endParaRPr/>
          </a:p>
        </p:txBody>
      </p:sp>
      <p:sp>
        <p:nvSpPr>
          <p:cNvPr id="296" name="Google Shape;296;p4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97" name="Google Shape;297;p42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98" name="Google Shape;29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424" y="1919074"/>
            <a:ext cx="7571250" cy="289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Customer</a:t>
            </a:r>
            <a:r>
              <a:rPr lang="en"/>
              <a:t> is getting complex...</a:t>
            </a:r>
            <a:endParaRPr/>
          </a:p>
        </p:txBody>
      </p:sp>
      <p:sp>
        <p:nvSpPr>
          <p:cNvPr id="304" name="Google Shape;304;p4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05" name="Google Shape;305;p43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06" name="Google Shape;30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681" y="1773181"/>
            <a:ext cx="7811675" cy="27988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EB9076-5B2D-F349-8A8B-752A1FE97DC7}"/>
              </a:ext>
            </a:extLst>
          </p:cNvPr>
          <p:cNvSpPr txBox="1"/>
          <p:nvPr/>
        </p:nvSpPr>
        <p:spPr>
          <a:xfrm>
            <a:off x="2471850" y="4723046"/>
            <a:ext cx="4529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We want to achieve 100 to 150 </a:t>
            </a:r>
            <a:r>
              <a:rPr lang="en-US" sz="1100" dirty="0" err="1">
                <a:solidFill>
                  <a:srgbClr val="FF0000"/>
                </a:solidFill>
              </a:rPr>
              <a:t>ms</a:t>
            </a:r>
            <a:r>
              <a:rPr lang="en-US" sz="1100" dirty="0">
                <a:solidFill>
                  <a:srgbClr val="FF0000"/>
                </a:solidFill>
              </a:rPr>
              <a:t> latency for all the tasks to be done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Customer</a:t>
            </a:r>
            <a:r>
              <a:rPr lang="en"/>
              <a:t> is ...</a:t>
            </a:r>
            <a:endParaRPr/>
          </a:p>
        </p:txBody>
      </p:sp>
      <p:sp>
        <p:nvSpPr>
          <p:cNvPr id="312" name="Google Shape;312;p4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Maintaining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Customer</a:t>
            </a:r>
            <a:r>
              <a:rPr lang="en"/>
              <a:t> state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Being the brain for the other services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It has to implement all of the logic to handle the responses!</a:t>
            </a:r>
            <a:endParaRPr/>
          </a:p>
        </p:txBody>
      </p:sp>
      <p:sp>
        <p:nvSpPr>
          <p:cNvPr id="313" name="Google Shape;313;p44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Coupling through shared libraries</a:t>
            </a:r>
            <a:endParaRPr/>
          </a:p>
        </p:txBody>
      </p:sp>
      <p:sp>
        <p:nvSpPr>
          <p:cNvPr id="319" name="Google Shape;319;p4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It’s a bit trickier, too</a:t>
            </a:r>
            <a:endParaRPr/>
          </a:p>
        </p:txBody>
      </p:sp>
      <p:sp>
        <p:nvSpPr>
          <p:cNvPr id="320" name="Google Shape;320;p4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21" name="Google Shape;32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581" y="2495850"/>
            <a:ext cx="5242250" cy="93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586" y="3795636"/>
            <a:ext cx="6281800" cy="48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to implement the API requests...</a:t>
            </a:r>
            <a:endParaRPr/>
          </a:p>
        </p:txBody>
      </p:sp>
      <p:sp>
        <p:nvSpPr>
          <p:cNvPr id="328" name="Google Shape;328;p4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can abstract away all implementation details with the shared client -- robust to (some) API changes!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happens if we </a:t>
            </a:r>
            <a:r>
              <a:rPr lang="en" i="1"/>
              <a:t>do</a:t>
            </a:r>
            <a:r>
              <a:rPr lang="en"/>
              <a:t> need to change the interface? 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More metadata in the response?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Require more information in the request?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Require each client to auth?</a:t>
            </a:r>
            <a:endParaRPr/>
          </a:p>
        </p:txBody>
      </p:sp>
      <p:sp>
        <p:nvSpPr>
          <p:cNvPr id="329" name="Google Shape;329;p46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little on Blocking</a:t>
            </a:r>
            <a:endParaRPr/>
          </a:p>
        </p:txBody>
      </p:sp>
      <p:sp>
        <p:nvSpPr>
          <p:cNvPr id="335" name="Google Shape;335;p4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We’re making several API calls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Each call can take some time to execute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They’re happening synchronously:  we have to wait the sum of the response times!</a:t>
            </a:r>
            <a:endParaRPr/>
          </a:p>
        </p:txBody>
      </p:sp>
      <p:sp>
        <p:nvSpPr>
          <p:cNvPr id="336" name="Google Shape;336;p47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37" name="Google Shape;33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5501" y="3071576"/>
            <a:ext cx="6068499" cy="20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must be a better way!</a:t>
            </a:r>
            <a:endParaRPr/>
          </a:p>
        </p:txBody>
      </p:sp>
      <p:sp>
        <p:nvSpPr>
          <p:cNvPr id="343" name="Google Shape;343;p4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44" name="Google Shape;344;p48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45" name="Google Shape;345;p48" descr="measuring-tape-informercial-fail.gif.05d0a6fa78f263123523910c24229407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3850" y="1841400"/>
            <a:ext cx="5458190" cy="286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Asynchronous requests!</a:t>
            </a:r>
            <a:endParaRPr/>
          </a:p>
        </p:txBody>
      </p:sp>
      <p:sp>
        <p:nvSpPr>
          <p:cNvPr id="351" name="Google Shape;351;p4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Networks are slow and unreliable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Expect failures and latency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52" name="Google Shape;352;p4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wait on the network!</a:t>
            </a:r>
            <a:endParaRPr/>
          </a:p>
        </p:txBody>
      </p:sp>
      <p:sp>
        <p:nvSpPr>
          <p:cNvPr id="358" name="Google Shape;358;p5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Make a request, and return immediately, without the response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Make another request while you’re waiting, then come back to check on the first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Continue until you’re ready to move 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You’re free to handle many more requests concurrently!</a:t>
            </a:r>
            <a:endParaRPr/>
          </a:p>
        </p:txBody>
      </p:sp>
      <p:sp>
        <p:nvSpPr>
          <p:cNvPr id="359" name="Google Shape;359;p50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this look like?</a:t>
            </a:r>
            <a:endParaRPr/>
          </a:p>
        </p:txBody>
      </p:sp>
      <p:sp>
        <p:nvSpPr>
          <p:cNvPr id="365" name="Google Shape;365;p5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Pass around generators instead of data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yield </a:t>
            </a:r>
            <a:r>
              <a:rPr lang="en"/>
              <a:t>when you receive a generator so you can do more work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Raise special exceptions to return values</a:t>
            </a:r>
            <a:endParaRPr/>
          </a:p>
        </p:txBody>
      </p:sp>
      <p:sp>
        <p:nvSpPr>
          <p:cNvPr id="366" name="Google Shape;366;p51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471900" y="207000"/>
            <a:ext cx="3137100" cy="129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time...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7800" y="45000"/>
            <a:ext cx="5125201" cy="4905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" name="Google Shape;87;p16"/>
          <p:cNvCxnSpPr/>
          <p:nvPr/>
        </p:nvCxnSpPr>
        <p:spPr>
          <a:xfrm rot="10800000" flipH="1">
            <a:off x="3195000" y="3546000"/>
            <a:ext cx="1242000" cy="2070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8" name="Google Shape;88;p16"/>
          <p:cNvSpPr txBox="1"/>
          <p:nvPr/>
        </p:nvSpPr>
        <p:spPr>
          <a:xfrm>
            <a:off x="2025000" y="3603275"/>
            <a:ext cx="16290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Chart layout metadata</a:t>
            </a:r>
            <a:endParaRPr/>
          </a:p>
        </p:txBody>
      </p:sp>
      <p:cxnSp>
        <p:nvCxnSpPr>
          <p:cNvPr id="89" name="Google Shape;89;p16"/>
          <p:cNvCxnSpPr/>
          <p:nvPr/>
        </p:nvCxnSpPr>
        <p:spPr>
          <a:xfrm rot="10800000" flipH="1">
            <a:off x="2952000" y="1062000"/>
            <a:ext cx="1611000" cy="12330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0" name="Google Shape;90;p16"/>
          <p:cNvSpPr txBox="1"/>
          <p:nvPr/>
        </p:nvSpPr>
        <p:spPr>
          <a:xfrm>
            <a:off x="1818000" y="2079000"/>
            <a:ext cx="17370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Chart labels</a:t>
            </a:r>
            <a:endParaRPr/>
          </a:p>
        </p:txBody>
      </p:sp>
      <p:cxnSp>
        <p:nvCxnSpPr>
          <p:cNvPr id="91" name="Google Shape;91;p16"/>
          <p:cNvCxnSpPr/>
          <p:nvPr/>
        </p:nvCxnSpPr>
        <p:spPr>
          <a:xfrm rot="10800000" flipH="1">
            <a:off x="2520000" y="1944000"/>
            <a:ext cx="2205000" cy="10440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2" name="Google Shape;92;p16"/>
          <p:cNvSpPr txBox="1"/>
          <p:nvPr/>
        </p:nvSpPr>
        <p:spPr>
          <a:xfrm>
            <a:off x="1512000" y="2745000"/>
            <a:ext cx="1242000" cy="6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Chart data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5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73" name="Google Shape;373;p52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74" name="Google Shape;37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825" y="225963"/>
            <a:ext cx="8028026" cy="469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Customer</a:t>
            </a:r>
            <a:r>
              <a:rPr lang="en"/>
              <a:t> service, synchronous</a:t>
            </a:r>
            <a:endParaRPr/>
          </a:p>
        </p:txBody>
      </p:sp>
      <p:sp>
        <p:nvSpPr>
          <p:cNvPr id="380" name="Google Shape;380;p5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Takes 10 seconds to return!</a:t>
            </a:r>
            <a:endParaRPr/>
          </a:p>
        </p:txBody>
      </p:sp>
      <p:sp>
        <p:nvSpPr>
          <p:cNvPr id="381" name="Google Shape;381;p53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82" name="Google Shape;38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413" y="2807450"/>
            <a:ext cx="6296025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Customer</a:t>
            </a:r>
            <a:r>
              <a:rPr lang="en"/>
              <a:t> service, async</a:t>
            </a:r>
            <a:endParaRPr/>
          </a:p>
        </p:txBody>
      </p:sp>
      <p:sp>
        <p:nvSpPr>
          <p:cNvPr id="388" name="Google Shape;388;p54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89" name="Google Shape;38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299650"/>
            <a:ext cx="8222100" cy="45563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0" name="Google Shape;390;p54"/>
          <p:cNvCxnSpPr/>
          <p:nvPr/>
        </p:nvCxnSpPr>
        <p:spPr>
          <a:xfrm flipH="1">
            <a:off x="3649675" y="932250"/>
            <a:ext cx="1874400" cy="2778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1" name="Google Shape;391;p54"/>
          <p:cNvSpPr txBox="1"/>
          <p:nvPr/>
        </p:nvSpPr>
        <p:spPr>
          <a:xfrm>
            <a:off x="5618075" y="547325"/>
            <a:ext cx="1973700" cy="11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Acts like a network request that takes 5 seconds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Customer</a:t>
            </a:r>
            <a:r>
              <a:rPr lang="en"/>
              <a:t> service, async</a:t>
            </a:r>
            <a:endParaRPr/>
          </a:p>
        </p:txBody>
      </p:sp>
      <p:sp>
        <p:nvSpPr>
          <p:cNvPr id="397" name="Google Shape;397;p5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Takes 5 seconds to return! </a:t>
            </a:r>
            <a:endParaRPr/>
          </a:p>
        </p:txBody>
      </p:sp>
      <p:sp>
        <p:nvSpPr>
          <p:cNvPr id="398" name="Google Shape;398;p5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99" name="Google Shape;39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413" y="2807450"/>
            <a:ext cx="6296025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But we still have the complexity of </a:t>
            </a:r>
            <a:r>
              <a:rPr lang="en" sz="3000">
                <a:latin typeface="Roboto Mono"/>
                <a:ea typeface="Roboto Mono"/>
                <a:cs typeface="Roboto Mono"/>
                <a:sym typeface="Roboto Mono"/>
              </a:rPr>
              <a:t>Customer</a:t>
            </a:r>
            <a:endParaRPr sz="3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5" name="Google Shape;405;p56"/>
          <p:cNvSpPr txBox="1">
            <a:spLocks noGrp="1"/>
          </p:cNvSpPr>
          <p:nvPr>
            <p:ph type="body" idx="1"/>
          </p:nvPr>
        </p:nvSpPr>
        <p:spPr>
          <a:xfrm>
            <a:off x="323125" y="2762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What can we do to simplify the API service?</a:t>
            </a:r>
            <a:endParaRPr sz="24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Pipelines!</a:t>
            </a:r>
            <a:endParaRPr/>
          </a:p>
        </p:txBody>
      </p:sp>
      <p:sp>
        <p:nvSpPr>
          <p:cNvPr id="411" name="Google Shape;411;p5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 is broadcast out to different channels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Services listen to the channels, ready to act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They receive a message, and process it (often without responding)</a:t>
            </a:r>
            <a:endParaRPr/>
          </a:p>
        </p:txBody>
      </p:sp>
      <p:sp>
        <p:nvSpPr>
          <p:cNvPr id="412" name="Google Shape;412;p57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13" name="Google Shape;413;p57" descr="Wj4GD6k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2738" y="2112425"/>
            <a:ext cx="4282926" cy="24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8"/>
          <p:cNvSpPr txBox="1">
            <a:spLocks noGrp="1"/>
          </p:cNvSpPr>
          <p:nvPr>
            <p:ph type="title"/>
          </p:nvPr>
        </p:nvSpPr>
        <p:spPr>
          <a:xfrm>
            <a:off x="460950" y="38170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this work?</a:t>
            </a:r>
            <a:endParaRPr/>
          </a:p>
        </p:txBody>
      </p:sp>
      <p:sp>
        <p:nvSpPr>
          <p:cNvPr id="419" name="Google Shape;419;p5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Publish messages instead making a series of API calls</a:t>
            </a:r>
            <a:endParaRPr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Message = 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en" sz="11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“event_id”: 1234, </a:t>
            </a:r>
            <a:br>
              <a:rPr lang="en" sz="11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“type”: “customer_signup”, “email_address”:“</a:t>
            </a:r>
            <a:r>
              <a:rPr lang="en" sz="11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ak4063@columbia.edu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”, “customer_id”: 1</a:t>
            </a:r>
            <a:br>
              <a:rPr lang="en" sz="11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0" name="Google Shape;420;p58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21" name="Google Shape;42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4250" y="1919075"/>
            <a:ext cx="4286250" cy="14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9"/>
          <p:cNvSpPr txBox="1">
            <a:spLocks noGrp="1"/>
          </p:cNvSpPr>
          <p:nvPr>
            <p:ph type="title"/>
          </p:nvPr>
        </p:nvSpPr>
        <p:spPr>
          <a:xfrm>
            <a:off x="460950" y="38170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this work?</a:t>
            </a:r>
            <a:endParaRPr/>
          </a:p>
        </p:txBody>
      </p:sp>
      <p:sp>
        <p:nvSpPr>
          <p:cNvPr id="427" name="Google Shape;427;p59"/>
          <p:cNvSpPr txBox="1">
            <a:spLocks noGrp="1"/>
          </p:cNvSpPr>
          <p:nvPr>
            <p:ph type="body" idx="1"/>
          </p:nvPr>
        </p:nvSpPr>
        <p:spPr>
          <a:xfrm>
            <a:off x="460950" y="1919075"/>
            <a:ext cx="3999900" cy="27102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</a:pPr>
            <a:r>
              <a:rPr lang="en"/>
              <a:t>The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event_id</a:t>
            </a:r>
            <a:r>
              <a:rPr lang="en"/>
              <a:t> correlates the event across services!</a:t>
            </a:r>
            <a:endParaRPr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the downstream services pub in reponse, we can check that everything was processed correctly.</a:t>
            </a:r>
            <a:endParaRPr/>
          </a:p>
        </p:txBody>
      </p:sp>
      <p:sp>
        <p:nvSpPr>
          <p:cNvPr id="428" name="Google Shape;428;p5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29" name="Google Shape;42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250" y="1919075"/>
            <a:ext cx="4286250" cy="14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0"/>
          <p:cNvSpPr txBox="1">
            <a:spLocks noGrp="1"/>
          </p:cNvSpPr>
          <p:nvPr>
            <p:ph type="title"/>
          </p:nvPr>
        </p:nvSpPr>
        <p:spPr>
          <a:xfrm>
            <a:off x="460950" y="38170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this work?</a:t>
            </a:r>
            <a:endParaRPr/>
          </a:p>
        </p:txBody>
      </p:sp>
      <p:sp>
        <p:nvSpPr>
          <p:cNvPr id="435" name="Google Shape;435;p6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</a:pPr>
            <a:r>
              <a:rPr lang="en"/>
              <a:t>The event’s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en"/>
              <a:t> helps with routing:</a:t>
            </a:r>
            <a:endParaRPr/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We can send events to the right topics and channels</a:t>
            </a:r>
            <a:endParaRPr/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Generally, any topic can have many types of events</a:t>
            </a:r>
            <a:endParaRPr/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Each service can decide whether to process an event with minimal processing</a:t>
            </a:r>
            <a:endParaRPr/>
          </a:p>
        </p:txBody>
      </p:sp>
      <p:sp>
        <p:nvSpPr>
          <p:cNvPr id="436" name="Google Shape;436;p60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37" name="Google Shape;43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250" y="1919075"/>
            <a:ext cx="4286250" cy="14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event contains data</a:t>
            </a:r>
            <a:endParaRPr/>
          </a:p>
        </p:txBody>
      </p:sp>
      <p:sp>
        <p:nvSpPr>
          <p:cNvPr id="443" name="Google Shape;443;p61"/>
          <p:cNvSpPr txBox="1">
            <a:spLocks noGrp="1"/>
          </p:cNvSpPr>
          <p:nvPr>
            <p:ph type="body" idx="1"/>
          </p:nvPr>
        </p:nvSpPr>
        <p:spPr>
          <a:xfrm>
            <a:off x="318725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Downstream services parse the data they need to operate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E.g. the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email</a:t>
            </a:r>
            <a:r>
              <a:rPr lang="en"/>
              <a:t> service might look like...</a:t>
            </a:r>
            <a:endParaRPr/>
          </a:p>
        </p:txBody>
      </p:sp>
      <p:sp>
        <p:nvSpPr>
          <p:cNvPr id="444" name="Google Shape;444;p61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45" name="Google Shape;44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8625" y="1806513"/>
            <a:ext cx="4751150" cy="29353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F91035-F4F3-5843-8676-4C2AF826F323}"/>
              </a:ext>
            </a:extLst>
          </p:cNvPr>
          <p:cNvSpPr txBox="1"/>
          <p:nvPr/>
        </p:nvSpPr>
        <p:spPr>
          <a:xfrm>
            <a:off x="2107753" y="3427853"/>
            <a:ext cx="19373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NSQ is a queue reader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40173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dashboard used a client to get data</a:t>
            </a:r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2696" y="0"/>
            <a:ext cx="460130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No more API calls!</a:t>
            </a:r>
            <a:endParaRPr sz="3600"/>
          </a:p>
        </p:txBody>
      </p:sp>
      <p:sp>
        <p:nvSpPr>
          <p:cNvPr id="451" name="Google Shape;451;p6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customer service just publishes an event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no longer have to implement API clients (maybe don’t even have to write some!)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can add downstream services without changing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Customer, </a:t>
            </a:r>
            <a:r>
              <a:rPr lang="en"/>
              <a:t>except possibly adding more data to the message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Reverse compatible!!!</a:t>
            </a:r>
            <a:endParaRPr/>
          </a:p>
        </p:txBody>
      </p:sp>
      <p:sp>
        <p:nvSpPr>
          <p:cNvPr id="452" name="Google Shape;452;p62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build these things? We’re Agile.</a:t>
            </a:r>
            <a:endParaRPr/>
          </a:p>
        </p:txBody>
      </p:sp>
      <p:sp>
        <p:nvSpPr>
          <p:cNvPr id="458" name="Google Shape;458;p6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01700" lvl="0" indent="-304800" algn="l" rtl="0">
              <a:spcBef>
                <a:spcPts val="3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Customer satisfaction by early and continuous delivery of valuable software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01700" lvl="0" indent="-3048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Welcome changing requirements, even in late development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01700" lvl="0" indent="-3048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Working software is delivered frequently (weeks rather than months)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01700" lvl="0" indent="-3048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Close, daily cooperation between business people and developers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01700" lvl="0" indent="-3048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Projects are built around motivated individuals, who should be trusted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01700" lvl="0" indent="-3048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Face-to-face conversation is the best form of communication (co-location)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01700" lvl="0" indent="-3048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Working software is the primary measure of progress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01700" lvl="0" indent="-3048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Sustainable development, able to maintain a constant pace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01700" lvl="0" indent="-3048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Continuous attention to technical excellence and good design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01700" lvl="0" indent="-3048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Simplicity—the art of maximizing the amount of work not done—is essential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01700" lvl="0" indent="-3048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Best architectures, requirements, and designs emerge from self-organizing teams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01700" lvl="0" indent="-3048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Regularly, the team reflects on how to become more effective, and adjusts accordingly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5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4"/>
          <p:cNvSpPr txBox="1">
            <a:spLocks noGrp="1"/>
          </p:cNvSpPr>
          <p:nvPr>
            <p:ph type="title"/>
          </p:nvPr>
        </p:nvSpPr>
        <p:spPr>
          <a:xfrm>
            <a:off x="460950" y="38170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"/>
              <a:t>Early, Continuous delivery</a:t>
            </a:r>
            <a:endParaRPr/>
          </a:p>
        </p:txBody>
      </p:sp>
      <p:sp>
        <p:nvSpPr>
          <p:cNvPr id="464" name="Google Shape;464;p6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Coordinate directly with stakeholders on </a:t>
            </a:r>
            <a:r>
              <a:rPr lang="en" i="1"/>
              <a:t>easy</a:t>
            </a:r>
            <a:r>
              <a:rPr lang="en"/>
              <a:t> projects that generate value immediately</a:t>
            </a:r>
            <a:endParaRPr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Have an idea in mind for the next easy step to keep generating value</a:t>
            </a:r>
            <a:endParaRPr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Take on technical debt when necessary</a:t>
            </a:r>
            <a:endParaRPr/>
          </a:p>
        </p:txBody>
      </p:sp>
      <p:sp>
        <p:nvSpPr>
          <p:cNvPr id="465" name="Google Shape;465;p64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5"/>
          <p:cNvSpPr txBox="1">
            <a:spLocks noGrp="1"/>
          </p:cNvSpPr>
          <p:nvPr>
            <p:ph type="title"/>
          </p:nvPr>
        </p:nvSpPr>
        <p:spPr>
          <a:xfrm>
            <a:off x="460950" y="38170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Welcome change</a:t>
            </a:r>
            <a:endParaRPr/>
          </a:p>
        </p:txBody>
      </p:sp>
      <p:sp>
        <p:nvSpPr>
          <p:cNvPr id="471" name="Google Shape;471;p6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Things change all the time</a:t>
            </a:r>
            <a:endParaRPr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want to find out early rather than after you finish an irrelevant project</a:t>
            </a:r>
            <a:endParaRPr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Change means new opportunities</a:t>
            </a:r>
            <a:endParaRPr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project requirements change, it’s often because someone realized a better way to execute</a:t>
            </a:r>
            <a:endParaRPr/>
          </a:p>
        </p:txBody>
      </p:sp>
      <p:sp>
        <p:nvSpPr>
          <p:cNvPr id="472" name="Google Shape;472;p6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6"/>
          <p:cNvSpPr txBox="1">
            <a:spLocks noGrp="1"/>
          </p:cNvSpPr>
          <p:nvPr>
            <p:ph type="title"/>
          </p:nvPr>
        </p:nvSpPr>
        <p:spPr>
          <a:xfrm>
            <a:off x="460950" y="38170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Deliver often</a:t>
            </a:r>
            <a:endParaRPr/>
          </a:p>
        </p:txBody>
      </p:sp>
      <p:sp>
        <p:nvSpPr>
          <p:cNvPr id="478" name="Google Shape;478;p6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Since change is constant, long timelines mean the world can change before you finish the project</a:t>
            </a:r>
            <a:endParaRPr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Deliver early to get maximum value before the world changes</a:t>
            </a:r>
            <a:endParaRPr/>
          </a:p>
        </p:txBody>
      </p:sp>
      <p:sp>
        <p:nvSpPr>
          <p:cNvPr id="479" name="Google Shape;479;p66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7"/>
          <p:cNvSpPr txBox="1">
            <a:spLocks noGrp="1"/>
          </p:cNvSpPr>
          <p:nvPr>
            <p:ph type="title"/>
          </p:nvPr>
        </p:nvSpPr>
        <p:spPr>
          <a:xfrm>
            <a:off x="460950" y="38170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Close, daily cooperation with stakeholders</a:t>
            </a:r>
            <a:endParaRPr/>
          </a:p>
        </p:txBody>
      </p:sp>
      <p:sp>
        <p:nvSpPr>
          <p:cNvPr id="485" name="Google Shape;485;p6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Developing code in a bubble doesn’t work</a:t>
            </a:r>
            <a:endParaRPr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have to be in touch with the end-users to know what will be useful</a:t>
            </a:r>
            <a:endParaRPr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closer you are, the sooner you’ll figure out changes in requirements</a:t>
            </a:r>
            <a:endParaRPr/>
          </a:p>
        </p:txBody>
      </p:sp>
      <p:sp>
        <p:nvSpPr>
          <p:cNvPr id="486" name="Google Shape;486;p67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Projects are built around people you trust</a:t>
            </a:r>
            <a:endParaRPr/>
          </a:p>
        </p:txBody>
      </p:sp>
      <p:sp>
        <p:nvSpPr>
          <p:cNvPr id="492" name="Google Shape;492;p6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you don’t trust the team, they can’t operate autonomously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Top-down management is a bottleneck, and will keep teams from moving fast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Hire people you can trust to do the work. If you can’t trust them, don’t hire them.</a:t>
            </a:r>
            <a:endParaRPr/>
          </a:p>
        </p:txBody>
      </p:sp>
      <p:sp>
        <p:nvSpPr>
          <p:cNvPr id="493" name="Google Shape;493;p68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Face-to-face communication is best</a:t>
            </a:r>
            <a:endParaRPr/>
          </a:p>
        </p:txBody>
      </p:sp>
      <p:sp>
        <p:nvSpPr>
          <p:cNvPr id="499" name="Google Shape;499;p6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It’s easier to empathize with your stakeholder’s needs if you’re in the room with them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There are realities of workflow you won’t realize if you’re physically separated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500" name="Google Shape;500;p6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r>
              <a:rPr lang="en" sz="3000"/>
              <a:t>. Working software is the measure of progress</a:t>
            </a:r>
            <a:endParaRPr sz="3000"/>
          </a:p>
        </p:txBody>
      </p:sp>
      <p:sp>
        <p:nvSpPr>
          <p:cNvPr id="506" name="Google Shape;506;p7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ideas aren’t put into action, they’re not useful. Software is the manifestation of ideas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You’re writing code to reach goals. More functional software means (hopefully!) you’re reaching your goals. (see: motivated, trustworthy teams)</a:t>
            </a:r>
            <a:endParaRPr/>
          </a:p>
        </p:txBody>
      </p:sp>
      <p:sp>
        <p:nvSpPr>
          <p:cNvPr id="507" name="Google Shape;507;p70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 Sustainable pace of development</a:t>
            </a:r>
            <a:endParaRPr/>
          </a:p>
        </p:txBody>
      </p:sp>
      <p:sp>
        <p:nvSpPr>
          <p:cNvPr id="513" name="Google Shape;513;p7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You’re not going at hack-a-thon speeds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take time for planning meetings, and stepping back to see the big picture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Typically, you have “sprints” with “retrospectives” in between, as well as roadmapping and planning meetings.</a:t>
            </a:r>
            <a:endParaRPr/>
          </a:p>
        </p:txBody>
      </p:sp>
      <p:sp>
        <p:nvSpPr>
          <p:cNvPr id="514" name="Google Shape;514;p71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460950" y="21540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client implemented SQL queries</a:t>
            </a:r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725" y="1019875"/>
            <a:ext cx="6838950" cy="401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9. Continuous attention to good design</a:t>
            </a:r>
            <a:endParaRPr/>
          </a:p>
        </p:txBody>
      </p:sp>
      <p:sp>
        <p:nvSpPr>
          <p:cNvPr id="520" name="Google Shape;520;p7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Bad abstractions will cause you to slow down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Technical debt has to be re-paid eventually (see: sustainable pace of development!)</a:t>
            </a:r>
            <a:endParaRPr/>
          </a:p>
        </p:txBody>
      </p:sp>
      <p:sp>
        <p:nvSpPr>
          <p:cNvPr id="521" name="Google Shape;521;p72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10. Simplicity is essential</a:t>
            </a:r>
            <a:endParaRPr/>
          </a:p>
        </p:txBody>
      </p:sp>
      <p:sp>
        <p:nvSpPr>
          <p:cNvPr id="527" name="Google Shape;527;p7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Don’t optimize prematurely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Don’t abstract out patterns from a single use case -- it might be the wrong pattern!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Don’t include unnecessary features -- everything should be driven by the use case.</a:t>
            </a:r>
            <a:endParaRPr/>
          </a:p>
        </p:txBody>
      </p:sp>
      <p:sp>
        <p:nvSpPr>
          <p:cNvPr id="528" name="Google Shape;528;p73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11. Best-architectures from self-organization</a:t>
            </a:r>
            <a:endParaRPr/>
          </a:p>
        </p:txBody>
      </p:sp>
      <p:sp>
        <p:nvSpPr>
          <p:cNvPr id="534" name="Google Shape;534;p7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When teams are small and autonomous, they write small and autonomous services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535" name="Google Shape;535;p74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12. Teams reflect regularly</a:t>
            </a:r>
            <a:endParaRPr/>
          </a:p>
        </p:txBody>
      </p:sp>
      <p:sp>
        <p:nvSpPr>
          <p:cNvPr id="541" name="Google Shape;541;p7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Regularly examine what works and what doesn’t work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Was there some monitoring that could have saved time?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Was there some abstraction idea you missed, which resulted in too much coupling?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are the sources of slow-downs?!</a:t>
            </a:r>
            <a:endParaRPr/>
          </a:p>
        </p:txBody>
      </p:sp>
      <p:sp>
        <p:nvSpPr>
          <p:cNvPr id="542" name="Google Shape;542;p7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Daily “stand-up” meetings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What did you do yesterday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What are you doing today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What are your blockers/impediments?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These ideas work naturally with microservices</a:t>
            </a:r>
            <a:endParaRPr sz="3000"/>
          </a:p>
        </p:txBody>
      </p:sp>
      <p:sp>
        <p:nvSpPr>
          <p:cNvPr id="548" name="Google Shape;548;p7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Small, autonomous teams writing small, autonomous services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De-coupling allows for fast development and simplifies changes as requirements change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Most services can be re-written in two weeks, so we can keep up with larger change in the org.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Each service can provide value, so incremental value is easy.</a:t>
            </a:r>
            <a:endParaRPr/>
          </a:p>
        </p:txBody>
      </p:sp>
      <p:sp>
        <p:nvSpPr>
          <p:cNvPr id="549" name="Google Shape;549;p76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</a:t>
            </a:r>
            <a:endParaRPr/>
          </a:p>
        </p:txBody>
      </p:sp>
      <p:sp>
        <p:nvSpPr>
          <p:cNvPr id="555" name="Google Shape;555;p7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want to build a recommender system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Where do you start?</a:t>
            </a:r>
            <a:endParaRPr/>
          </a:p>
        </p:txBody>
      </p:sp>
      <p:sp>
        <p:nvSpPr>
          <p:cNvPr id="556" name="Google Shape;556;p77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</a:t>
            </a:r>
            <a:endParaRPr/>
          </a:p>
        </p:txBody>
      </p:sp>
      <p:sp>
        <p:nvSpPr>
          <p:cNvPr id="562" name="Google Shape;562;p7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junior product manager wants to make a roadmap to reach a specific goal (building a certain service) by the end of the half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Is this Agile?</a:t>
            </a:r>
            <a:endParaRPr/>
          </a:p>
        </p:txBody>
      </p:sp>
      <p:sp>
        <p:nvSpPr>
          <p:cNvPr id="563" name="Google Shape;563;p78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better model:</a:t>
            </a:r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an API instead of (or with) a python client as the interface to your database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can set rate limits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can restrict to only specific queries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Instead of propagating changes through a client, you’re even more decoupled!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Tornado</a:t>
            </a:r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Python web framework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Great for APIs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features:</a:t>
            </a:r>
            <a:endParaRPr/>
          </a:p>
          <a:p>
            <a:pPr marL="914400" lvl="1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Handles sync/async methods well</a:t>
            </a:r>
            <a:endParaRPr/>
          </a:p>
          <a:p>
            <a:pPr marL="914400" lvl="1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act as a scheduler or a queue-reader, too!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of  Tornado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2086</Words>
  <Application>Microsoft Macintosh PowerPoint</Application>
  <PresentationFormat>On-screen Show (16:9)</PresentationFormat>
  <Paragraphs>268</Paragraphs>
  <Slides>66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Arial</vt:lpstr>
      <vt:lpstr>Courier New</vt:lpstr>
      <vt:lpstr>Roboto Mono</vt:lpstr>
      <vt:lpstr>Roboto</vt:lpstr>
      <vt:lpstr>Material</vt:lpstr>
      <vt:lpstr>Lecture 4: APIs and Microservices</vt:lpstr>
      <vt:lpstr>Today</vt:lpstr>
      <vt:lpstr>Suggested Reading</vt:lpstr>
      <vt:lpstr>Last time...</vt:lpstr>
      <vt:lpstr>The dashboard used a client to get data</vt:lpstr>
      <vt:lpstr>The client implemented SQL queries</vt:lpstr>
      <vt:lpstr>A better model:</vt:lpstr>
      <vt:lpstr>Last time: Tornado</vt:lpstr>
      <vt:lpstr>Review of  Tornado</vt:lpstr>
      <vt:lpstr>Basic Data Structures:</vt:lpstr>
      <vt:lpstr>Execution</vt:lpstr>
      <vt:lpstr>Hello World</vt:lpstr>
      <vt:lpstr>Try it!</vt:lpstr>
      <vt:lpstr>Slightly more interesting...</vt:lpstr>
      <vt:lpstr>Still not very interesting...</vt:lpstr>
      <vt:lpstr>The routing uses RegEx capture...</vt:lpstr>
      <vt:lpstr>Just add the captured data to the args</vt:lpstr>
      <vt:lpstr>We want to abstract the data source...</vt:lpstr>
      <vt:lpstr>You can build this in 15 minutes from the minimal website!</vt:lpstr>
      <vt:lpstr>PowerPoint Presentation</vt:lpstr>
      <vt:lpstr>PowerPoint Presentation</vt:lpstr>
      <vt:lpstr>PowerPoint Presentation</vt:lpstr>
      <vt:lpstr>We have to worry about access...</vt:lpstr>
      <vt:lpstr>Debugging can be tricky!</vt:lpstr>
      <vt:lpstr>In some ways, these cases were simple... How should we think of requests more generally?</vt:lpstr>
      <vt:lpstr>More generally… MusicCorp example</vt:lpstr>
      <vt:lpstr>More generally… MusicCorp example</vt:lpstr>
      <vt:lpstr>More generally… MusicCorp example</vt:lpstr>
      <vt:lpstr>MusicCorp implementation</vt:lpstr>
      <vt:lpstr>Loyalty and Email are simple</vt:lpstr>
      <vt:lpstr>But Customer is getting complex...</vt:lpstr>
      <vt:lpstr>Customer is ...</vt:lpstr>
      <vt:lpstr>Coupling through shared libraries</vt:lpstr>
      <vt:lpstr>We have to implement the API requests...</vt:lpstr>
      <vt:lpstr>A little on Blocking</vt:lpstr>
      <vt:lpstr>There must be a better way!</vt:lpstr>
      <vt:lpstr>Asynchronous requests!</vt:lpstr>
      <vt:lpstr>Don’t wait on the network!</vt:lpstr>
      <vt:lpstr>What does this look like?</vt:lpstr>
      <vt:lpstr>PowerPoint Presentation</vt:lpstr>
      <vt:lpstr>The Customer service, synchronous</vt:lpstr>
      <vt:lpstr>The Customer service, async</vt:lpstr>
      <vt:lpstr>The Customer service, async</vt:lpstr>
      <vt:lpstr>But we still have the complexity of Customer</vt:lpstr>
      <vt:lpstr>Pipelines!</vt:lpstr>
      <vt:lpstr>How does this work?</vt:lpstr>
      <vt:lpstr>How does this work?</vt:lpstr>
      <vt:lpstr>How does this work?</vt:lpstr>
      <vt:lpstr>The event contains data</vt:lpstr>
      <vt:lpstr>No more API calls!</vt:lpstr>
      <vt:lpstr>How do we build these things? We’re Agile.</vt:lpstr>
      <vt:lpstr>Early, Continuous delivery</vt:lpstr>
      <vt:lpstr>2. Welcome change</vt:lpstr>
      <vt:lpstr>3. Deliver often</vt:lpstr>
      <vt:lpstr>4. Close, daily cooperation with stakeholders</vt:lpstr>
      <vt:lpstr>5. Projects are built around people you trust</vt:lpstr>
      <vt:lpstr>6. Face-to-face communication is best</vt:lpstr>
      <vt:lpstr>7. Working software is the measure of progress</vt:lpstr>
      <vt:lpstr>8. Sustainable pace of development</vt:lpstr>
      <vt:lpstr>9. Continuous attention to good design</vt:lpstr>
      <vt:lpstr>10. Simplicity is essential</vt:lpstr>
      <vt:lpstr>11. Best-architectures from self-organization</vt:lpstr>
      <vt:lpstr>12. Teams reflect regularly</vt:lpstr>
      <vt:lpstr>These ideas work naturally with microservices</vt:lpstr>
      <vt:lpstr>Example:</vt:lpstr>
      <vt:lpstr>Example: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4: APIs and Microservices</dc:title>
  <cp:lastModifiedBy>Microsoft Office User</cp:lastModifiedBy>
  <cp:revision>5</cp:revision>
  <dcterms:modified xsi:type="dcterms:W3CDTF">2019-02-24T22:00:15Z</dcterms:modified>
</cp:coreProperties>
</file>